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1" autoAdjust="0"/>
    <p:restoredTop sz="94660"/>
  </p:normalViewPr>
  <p:slideViewPr>
    <p:cSldViewPr snapToGrid="0">
      <p:cViewPr>
        <p:scale>
          <a:sx n="145" d="100"/>
          <a:sy n="145" d="100"/>
        </p:scale>
        <p:origin x="586" y="-77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19AB1A8-BFB3-4831-8B78-762976C82159}" type="datetimeFigureOut">
              <a:rPr lang="en-US" smtClean="0"/>
              <a:t>5/21/2023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F349E9-4E49-4B65-B84A-A3CA519C8915}" type="slidenum">
              <a:rPr lang="en-US" smtClean="0"/>
              <a:t>‹#›</a:t>
            </a:fld>
            <a:endParaRPr lang="en-US"/>
          </a:p>
        </p:txBody>
      </p:sp>
    </p:spTree>
    <p:extLst>
      <p:ext uri="{BB962C8B-B14F-4D97-AF65-F5344CB8AC3E}">
        <p14:creationId xmlns:p14="http://schemas.microsoft.com/office/powerpoint/2010/main" val="2905869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9AB1A8-BFB3-4831-8B78-762976C82159}" type="datetimeFigureOut">
              <a:rPr lang="en-US" smtClean="0"/>
              <a:t>5/21/2023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F349E9-4E49-4B65-B84A-A3CA519C8915}" type="slidenum">
              <a:rPr lang="en-US" smtClean="0"/>
              <a:t>‹#›</a:t>
            </a:fld>
            <a:endParaRPr lang="en-US"/>
          </a:p>
        </p:txBody>
      </p:sp>
    </p:spTree>
    <p:extLst>
      <p:ext uri="{BB962C8B-B14F-4D97-AF65-F5344CB8AC3E}">
        <p14:creationId xmlns:p14="http://schemas.microsoft.com/office/powerpoint/2010/main" val="4021215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9AB1A8-BFB3-4831-8B78-762976C82159}" type="datetimeFigureOut">
              <a:rPr lang="en-US" smtClean="0"/>
              <a:t>5/21/2023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F349E9-4E49-4B65-B84A-A3CA519C8915}" type="slidenum">
              <a:rPr lang="en-US" smtClean="0"/>
              <a:t>‹#›</a:t>
            </a:fld>
            <a:endParaRPr lang="en-US"/>
          </a:p>
        </p:txBody>
      </p:sp>
    </p:spTree>
    <p:extLst>
      <p:ext uri="{BB962C8B-B14F-4D97-AF65-F5344CB8AC3E}">
        <p14:creationId xmlns:p14="http://schemas.microsoft.com/office/powerpoint/2010/main" val="2388444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9AB1A8-BFB3-4831-8B78-762976C82159}" type="datetimeFigureOut">
              <a:rPr lang="en-US" smtClean="0"/>
              <a:t>5/21/2023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F349E9-4E49-4B65-B84A-A3CA519C8915}" type="slidenum">
              <a:rPr lang="en-US" smtClean="0"/>
              <a:t>‹#›</a:t>
            </a:fld>
            <a:endParaRPr lang="en-US"/>
          </a:p>
        </p:txBody>
      </p:sp>
    </p:spTree>
    <p:extLst>
      <p:ext uri="{BB962C8B-B14F-4D97-AF65-F5344CB8AC3E}">
        <p14:creationId xmlns:p14="http://schemas.microsoft.com/office/powerpoint/2010/main" val="1475720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9AB1A8-BFB3-4831-8B78-762976C82159}" type="datetimeFigureOut">
              <a:rPr lang="en-US" smtClean="0"/>
              <a:t>5/21/2023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F349E9-4E49-4B65-B84A-A3CA519C8915}" type="slidenum">
              <a:rPr lang="en-US" smtClean="0"/>
              <a:t>‹#›</a:t>
            </a:fld>
            <a:endParaRPr lang="en-US"/>
          </a:p>
        </p:txBody>
      </p:sp>
    </p:spTree>
    <p:extLst>
      <p:ext uri="{BB962C8B-B14F-4D97-AF65-F5344CB8AC3E}">
        <p14:creationId xmlns:p14="http://schemas.microsoft.com/office/powerpoint/2010/main" val="2860953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19AB1A8-BFB3-4831-8B78-762976C82159}" type="datetimeFigureOut">
              <a:rPr lang="en-US" smtClean="0"/>
              <a:t>5/21/2023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F349E9-4E49-4B65-B84A-A3CA519C8915}" type="slidenum">
              <a:rPr lang="en-US" smtClean="0"/>
              <a:t>‹#›</a:t>
            </a:fld>
            <a:endParaRPr lang="en-US"/>
          </a:p>
        </p:txBody>
      </p:sp>
    </p:spTree>
    <p:extLst>
      <p:ext uri="{BB962C8B-B14F-4D97-AF65-F5344CB8AC3E}">
        <p14:creationId xmlns:p14="http://schemas.microsoft.com/office/powerpoint/2010/main" val="3011776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9AB1A8-BFB3-4831-8B78-762976C82159}" type="datetimeFigureOut">
              <a:rPr lang="en-US" smtClean="0"/>
              <a:t>5/21/2023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F349E9-4E49-4B65-B84A-A3CA519C8915}" type="slidenum">
              <a:rPr lang="en-US" smtClean="0"/>
              <a:t>‹#›</a:t>
            </a:fld>
            <a:endParaRPr lang="en-US"/>
          </a:p>
        </p:txBody>
      </p:sp>
    </p:spTree>
    <p:extLst>
      <p:ext uri="{BB962C8B-B14F-4D97-AF65-F5344CB8AC3E}">
        <p14:creationId xmlns:p14="http://schemas.microsoft.com/office/powerpoint/2010/main" val="1017662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9AB1A8-BFB3-4831-8B78-762976C82159}" type="datetimeFigureOut">
              <a:rPr lang="en-US" smtClean="0"/>
              <a:t>5/21/2023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F349E9-4E49-4B65-B84A-A3CA519C8915}" type="slidenum">
              <a:rPr lang="en-US" smtClean="0"/>
              <a:t>‹#›</a:t>
            </a:fld>
            <a:endParaRPr lang="en-US"/>
          </a:p>
        </p:txBody>
      </p:sp>
    </p:spTree>
    <p:extLst>
      <p:ext uri="{BB962C8B-B14F-4D97-AF65-F5344CB8AC3E}">
        <p14:creationId xmlns:p14="http://schemas.microsoft.com/office/powerpoint/2010/main" val="897092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9AB1A8-BFB3-4831-8B78-762976C82159}" type="datetimeFigureOut">
              <a:rPr lang="en-US" smtClean="0"/>
              <a:t>5/21/2023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F349E9-4E49-4B65-B84A-A3CA519C8915}" type="slidenum">
              <a:rPr lang="en-US" smtClean="0"/>
              <a:t>‹#›</a:t>
            </a:fld>
            <a:endParaRPr lang="en-US"/>
          </a:p>
        </p:txBody>
      </p:sp>
    </p:spTree>
    <p:extLst>
      <p:ext uri="{BB962C8B-B14F-4D97-AF65-F5344CB8AC3E}">
        <p14:creationId xmlns:p14="http://schemas.microsoft.com/office/powerpoint/2010/main" val="4278663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19AB1A8-BFB3-4831-8B78-762976C82159}" type="datetimeFigureOut">
              <a:rPr lang="en-US" smtClean="0"/>
              <a:t>5/21/2023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F349E9-4E49-4B65-B84A-A3CA519C8915}" type="slidenum">
              <a:rPr lang="en-US" smtClean="0"/>
              <a:t>‹#›</a:t>
            </a:fld>
            <a:endParaRPr lang="en-US"/>
          </a:p>
        </p:txBody>
      </p:sp>
    </p:spTree>
    <p:extLst>
      <p:ext uri="{BB962C8B-B14F-4D97-AF65-F5344CB8AC3E}">
        <p14:creationId xmlns:p14="http://schemas.microsoft.com/office/powerpoint/2010/main" val="4081868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19AB1A8-BFB3-4831-8B78-762976C82159}" type="datetimeFigureOut">
              <a:rPr lang="en-US" smtClean="0"/>
              <a:t>5/21/2023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F349E9-4E49-4B65-B84A-A3CA519C8915}" type="slidenum">
              <a:rPr lang="en-US" smtClean="0"/>
              <a:t>‹#›</a:t>
            </a:fld>
            <a:endParaRPr lang="en-US"/>
          </a:p>
        </p:txBody>
      </p:sp>
    </p:spTree>
    <p:extLst>
      <p:ext uri="{BB962C8B-B14F-4D97-AF65-F5344CB8AC3E}">
        <p14:creationId xmlns:p14="http://schemas.microsoft.com/office/powerpoint/2010/main" val="1618420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B19AB1A8-BFB3-4831-8B78-762976C82159}" type="datetimeFigureOut">
              <a:rPr lang="en-US" smtClean="0"/>
              <a:t>5/21/2023</a:t>
            </a:fld>
            <a:endParaRPr lang="en-US"/>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9BF349E9-4E49-4B65-B84A-A3CA519C8915}" type="slidenum">
              <a:rPr lang="en-US" smtClean="0"/>
              <a:t>‹#›</a:t>
            </a:fld>
            <a:endParaRPr lang="en-US"/>
          </a:p>
        </p:txBody>
      </p:sp>
    </p:spTree>
    <p:extLst>
      <p:ext uri="{BB962C8B-B14F-4D97-AF65-F5344CB8AC3E}">
        <p14:creationId xmlns:p14="http://schemas.microsoft.com/office/powerpoint/2010/main" val="24281475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keyslewiskeyes.org/copy-of-klk-heritage-scholarship-20"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a:extLst>
              <a:ext uri="{FF2B5EF4-FFF2-40B4-BE49-F238E27FC236}">
                <a16:creationId xmlns:a16="http://schemas.microsoft.com/office/drawing/2014/main" id="{EF5FF8FD-FE41-DC9A-0825-E02CA0A71C74}"/>
              </a:ext>
            </a:extLst>
          </p:cNvPr>
          <p:cNvGrpSpPr/>
          <p:nvPr/>
        </p:nvGrpSpPr>
        <p:grpSpPr>
          <a:xfrm>
            <a:off x="296527" y="542479"/>
            <a:ext cx="6264945" cy="11023081"/>
            <a:chOff x="282159" y="54787"/>
            <a:chExt cx="6264945" cy="11023081"/>
          </a:xfrm>
        </p:grpSpPr>
        <p:sp>
          <p:nvSpPr>
            <p:cNvPr id="8" name="Rectangle: Rounded Corners 7">
              <a:extLst>
                <a:ext uri="{FF2B5EF4-FFF2-40B4-BE49-F238E27FC236}">
                  <a16:creationId xmlns:a16="http://schemas.microsoft.com/office/drawing/2014/main" id="{216F4E2B-A8B4-122E-D9CC-5A95C63750B8}"/>
                </a:ext>
              </a:extLst>
            </p:cNvPr>
            <p:cNvSpPr/>
            <p:nvPr/>
          </p:nvSpPr>
          <p:spPr>
            <a:xfrm>
              <a:off x="282159" y="54787"/>
              <a:ext cx="6264945" cy="3039364"/>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1000" i="1" dirty="0">
                  <a:solidFill>
                    <a:schemeClr val="tx1"/>
                  </a:solidFill>
                </a:rPr>
                <a:t>The Keys Lewis Keyes Heritage Scholarship (KLKHS) </a:t>
              </a:r>
              <a:r>
                <a:rPr lang="en-US" sz="1000" dirty="0">
                  <a:solidFill>
                    <a:schemeClr val="tx1"/>
                  </a:solidFill>
                </a:rPr>
                <a:t>is established for the support and assistance of those family members pursuing continued education. The award amount is $1000 with two awards available annually and shall be based on academic merit. The scholarship program is open to family members pursuing advanced or continued education, e.g., college, vocational, professional training, licensed or certified instructions. </a:t>
              </a:r>
              <a:r>
                <a:rPr lang="en-US" sz="1000" dirty="0">
                  <a:solidFill>
                    <a:schemeClr val="tx1"/>
                  </a:solidFill>
                  <a:latin typeface="sofia_pro_lightregular"/>
                </a:rPr>
                <a:t>Follow the criteria guide below for application instructions. There is no age limit, only verification of active participation in an advance education program is required. The weblink is: ( </a:t>
              </a:r>
              <a:r>
                <a:rPr lang="en-US" sz="1000" dirty="0">
                  <a:solidFill>
                    <a:schemeClr val="tx1"/>
                  </a:solidFill>
                  <a:latin typeface="sofia_pro_lightregular"/>
                  <a:hlinkClick r:id="rId2"/>
                </a:rPr>
                <a:t>https://www.keyslewiskeyes.org/copy-of-klk-heritage-scholarship-20</a:t>
              </a:r>
              <a:r>
                <a:rPr lang="en-US" sz="1000" dirty="0">
                  <a:solidFill>
                    <a:schemeClr val="tx1"/>
                  </a:solidFill>
                  <a:latin typeface="sofia_pro_lightregular"/>
                </a:rPr>
                <a:t> )</a:t>
              </a:r>
            </a:p>
            <a:p>
              <a:endParaRPr lang="en-US" sz="1000" dirty="0">
                <a:solidFill>
                  <a:schemeClr val="tx1"/>
                </a:solidFill>
                <a:latin typeface="sofia_pro_lightregular"/>
              </a:endParaRPr>
            </a:p>
            <a:p>
              <a:r>
                <a:rPr lang="en-US" sz="1000" dirty="0">
                  <a:solidFill>
                    <a:srgbClr val="0A0A0A"/>
                  </a:solidFill>
                  <a:latin typeface="sofia_pro_lightregular"/>
                </a:rPr>
                <a:t>The KLKHS is available to students demonstrating excellent academic achievement and outstanding personal qualities and would like to pursue a college education or an advance training certificate. You must be a high school senior seeking college enrollment, a current college enrollee e.g., freshman, sophomore, junior, senior, or enrolled in an advance certified training program to be eligible for this award. </a:t>
              </a:r>
            </a:p>
            <a:p>
              <a:endParaRPr lang="en-US" sz="1000" dirty="0">
                <a:solidFill>
                  <a:srgbClr val="0A0A0A"/>
                </a:solidFill>
                <a:latin typeface="sofia_pro_lightregular"/>
              </a:endParaRPr>
            </a:p>
            <a:p>
              <a:r>
                <a:rPr lang="en-US" sz="1000" dirty="0">
                  <a:solidFill>
                    <a:srgbClr val="0A0A0A"/>
                  </a:solidFill>
                  <a:latin typeface="sofia_pro_lightregular"/>
                </a:rPr>
                <a:t>The KLKHS scholarship committee shall accept applications from January 1 with April 1 as the deadline. Late, or incomplete, applications will not be accepted. However, the revised criteria broadens eligibility from high school senior seeking college enrollment through the college senior year, and for those enrolled in a professional course of instruction. Awards are available annually and shall be announced by June 30</a:t>
              </a:r>
              <a:r>
                <a:rPr lang="en-US" sz="1000" baseline="30000" dirty="0">
                  <a:solidFill>
                    <a:srgbClr val="0A0A0A"/>
                  </a:solidFill>
                  <a:latin typeface="sofia_pro_lightregular"/>
                </a:rPr>
                <a:t>th</a:t>
              </a:r>
              <a:r>
                <a:rPr lang="en-US" sz="1000" dirty="0">
                  <a:solidFill>
                    <a:srgbClr val="0A0A0A"/>
                  </a:solidFill>
                  <a:latin typeface="sofia_pro_lightregular"/>
                </a:rPr>
                <a:t>. </a:t>
              </a:r>
              <a:r>
                <a:rPr lang="en-US" sz="1000" i="1" dirty="0">
                  <a:solidFill>
                    <a:schemeClr val="accent2">
                      <a:lumMod val="75000"/>
                    </a:schemeClr>
                  </a:solidFill>
                  <a:latin typeface="Times New Roman" panose="02020603050405020304" pitchFamily="18" charset="0"/>
                  <a:cs typeface="Times New Roman" panose="02020603050405020304" pitchFamily="18" charset="0"/>
                </a:rPr>
                <a:t>(This is a one-time only scholarship…you cannot win multiple awards)</a:t>
              </a:r>
            </a:p>
          </p:txBody>
        </p:sp>
        <p:sp>
          <p:nvSpPr>
            <p:cNvPr id="3" name="TextBox 2">
              <a:extLst>
                <a:ext uri="{FF2B5EF4-FFF2-40B4-BE49-F238E27FC236}">
                  <a16:creationId xmlns:a16="http://schemas.microsoft.com/office/drawing/2014/main" id="{DB5B3B04-B053-241A-2CBD-3D6AAF941945}"/>
                </a:ext>
              </a:extLst>
            </p:cNvPr>
            <p:cNvSpPr txBox="1"/>
            <p:nvPr/>
          </p:nvSpPr>
          <p:spPr>
            <a:xfrm>
              <a:off x="2136351" y="3167530"/>
              <a:ext cx="2743199" cy="253916"/>
            </a:xfrm>
            <a:prstGeom prst="rect">
              <a:avLst/>
            </a:prstGeom>
            <a:noFill/>
          </p:spPr>
          <p:txBody>
            <a:bodyPr wrap="square" rtlCol="0">
              <a:spAutoFit/>
            </a:bodyPr>
            <a:lstStyle/>
            <a:p>
              <a:r>
                <a:rPr lang="en-US" sz="1050" dirty="0"/>
                <a:t>Who Can Apply? Eligibility Requirements.</a:t>
              </a:r>
            </a:p>
          </p:txBody>
        </p:sp>
        <p:grpSp>
          <p:nvGrpSpPr>
            <p:cNvPr id="50" name="Group 49">
              <a:extLst>
                <a:ext uri="{FF2B5EF4-FFF2-40B4-BE49-F238E27FC236}">
                  <a16:creationId xmlns:a16="http://schemas.microsoft.com/office/drawing/2014/main" id="{97EF1088-814B-5B45-5964-2DC588564F08}"/>
                </a:ext>
              </a:extLst>
            </p:cNvPr>
            <p:cNvGrpSpPr/>
            <p:nvPr/>
          </p:nvGrpSpPr>
          <p:grpSpPr>
            <a:xfrm>
              <a:off x="728661" y="3506410"/>
              <a:ext cx="5286375" cy="7571458"/>
              <a:chOff x="1264492" y="2377698"/>
              <a:chExt cx="4129157" cy="5959593"/>
            </a:xfrm>
          </p:grpSpPr>
          <p:grpSp>
            <p:nvGrpSpPr>
              <p:cNvPr id="7" name="Group 6">
                <a:extLst>
                  <a:ext uri="{FF2B5EF4-FFF2-40B4-BE49-F238E27FC236}">
                    <a16:creationId xmlns:a16="http://schemas.microsoft.com/office/drawing/2014/main" id="{C1109976-0043-BC76-4CB1-45209646A219}"/>
                  </a:ext>
                </a:extLst>
              </p:cNvPr>
              <p:cNvGrpSpPr/>
              <p:nvPr/>
            </p:nvGrpSpPr>
            <p:grpSpPr>
              <a:xfrm>
                <a:off x="1264492" y="2377698"/>
                <a:ext cx="4129157" cy="219245"/>
                <a:chOff x="649992" y="1576479"/>
                <a:chExt cx="10992349" cy="1092820"/>
              </a:xfrm>
            </p:grpSpPr>
            <p:sp>
              <p:nvSpPr>
                <p:cNvPr id="4" name="Rectangle: Rounded Corners 3">
                  <a:extLst>
                    <a:ext uri="{FF2B5EF4-FFF2-40B4-BE49-F238E27FC236}">
                      <a16:creationId xmlns:a16="http://schemas.microsoft.com/office/drawing/2014/main" id="{3300A359-D67A-5AAE-8CF4-AC3B36A62E87}"/>
                    </a:ext>
                  </a:extLst>
                </p:cNvPr>
                <p:cNvSpPr/>
                <p:nvPr/>
              </p:nvSpPr>
              <p:spPr>
                <a:xfrm>
                  <a:off x="649992" y="1576479"/>
                  <a:ext cx="3445727" cy="1092820"/>
                </a:xfrm>
                <a:prstGeom prst="roundRect">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000" dirty="0"/>
                    <a:t>High School Graduate</a:t>
                  </a:r>
                </a:p>
              </p:txBody>
            </p:sp>
            <p:sp>
              <p:nvSpPr>
                <p:cNvPr id="5" name="Rectangle: Rounded Corners 4">
                  <a:extLst>
                    <a:ext uri="{FF2B5EF4-FFF2-40B4-BE49-F238E27FC236}">
                      <a16:creationId xmlns:a16="http://schemas.microsoft.com/office/drawing/2014/main" id="{FF7A4007-2D5A-0FB6-0057-BB3B7CCEA473}"/>
                    </a:ext>
                  </a:extLst>
                </p:cNvPr>
                <p:cNvSpPr/>
                <p:nvPr/>
              </p:nvSpPr>
              <p:spPr>
                <a:xfrm>
                  <a:off x="8196614" y="1576479"/>
                  <a:ext cx="3445727" cy="1092820"/>
                </a:xfrm>
                <a:prstGeom prst="roundRect">
                  <a:avLst/>
                </a:prstGeom>
                <a:solidFill>
                  <a:schemeClr val="accent6">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000" dirty="0"/>
                    <a:t>Vocational / Certification</a:t>
                  </a:r>
                </a:p>
              </p:txBody>
            </p:sp>
            <p:sp>
              <p:nvSpPr>
                <p:cNvPr id="6" name="Rectangle: Rounded Corners 5">
                  <a:extLst>
                    <a:ext uri="{FF2B5EF4-FFF2-40B4-BE49-F238E27FC236}">
                      <a16:creationId xmlns:a16="http://schemas.microsoft.com/office/drawing/2014/main" id="{8D039A11-F88B-55E5-6602-BDCB44D5FC60}"/>
                    </a:ext>
                  </a:extLst>
                </p:cNvPr>
                <p:cNvSpPr/>
                <p:nvPr/>
              </p:nvSpPr>
              <p:spPr>
                <a:xfrm>
                  <a:off x="4423303" y="1576479"/>
                  <a:ext cx="3445727" cy="1092820"/>
                </a:xfrm>
                <a:prstGeom prst="roundRect">
                  <a:avLst/>
                </a:prstGeom>
                <a:solidFill>
                  <a:schemeClr val="accent2">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000" dirty="0"/>
                    <a:t>College Student</a:t>
                  </a:r>
                </a:p>
              </p:txBody>
            </p:sp>
          </p:grpSp>
          <p:grpSp>
            <p:nvGrpSpPr>
              <p:cNvPr id="45" name="Group 44">
                <a:extLst>
                  <a:ext uri="{FF2B5EF4-FFF2-40B4-BE49-F238E27FC236}">
                    <a16:creationId xmlns:a16="http://schemas.microsoft.com/office/drawing/2014/main" id="{B82B194F-462C-C593-ECAB-3CBACB78D9AF}"/>
                  </a:ext>
                </a:extLst>
              </p:cNvPr>
              <p:cNvGrpSpPr/>
              <p:nvPr/>
            </p:nvGrpSpPr>
            <p:grpSpPr>
              <a:xfrm>
                <a:off x="1264492" y="2835807"/>
                <a:ext cx="4129157" cy="5501484"/>
                <a:chOff x="1264492" y="3014400"/>
                <a:chExt cx="4129157" cy="5501484"/>
              </a:xfrm>
            </p:grpSpPr>
            <p:grpSp>
              <p:nvGrpSpPr>
                <p:cNvPr id="2" name="Group 1">
                  <a:extLst>
                    <a:ext uri="{FF2B5EF4-FFF2-40B4-BE49-F238E27FC236}">
                      <a16:creationId xmlns:a16="http://schemas.microsoft.com/office/drawing/2014/main" id="{56698008-CAFC-187F-2EC2-AFBC37701483}"/>
                    </a:ext>
                  </a:extLst>
                </p:cNvPr>
                <p:cNvGrpSpPr/>
                <p:nvPr/>
              </p:nvGrpSpPr>
              <p:grpSpPr>
                <a:xfrm>
                  <a:off x="1264492" y="3014400"/>
                  <a:ext cx="4129157" cy="2232282"/>
                  <a:chOff x="1092075" y="4193520"/>
                  <a:chExt cx="10007847" cy="1968590"/>
                </a:xfrm>
              </p:grpSpPr>
              <p:sp>
                <p:nvSpPr>
                  <p:cNvPr id="9" name="Rectangle: Rounded Corners 8">
                    <a:extLst>
                      <a:ext uri="{FF2B5EF4-FFF2-40B4-BE49-F238E27FC236}">
                        <a16:creationId xmlns:a16="http://schemas.microsoft.com/office/drawing/2014/main" id="{0A7E73DB-0F1B-3E75-F089-D800B3FDA093}"/>
                      </a:ext>
                    </a:extLst>
                  </p:cNvPr>
                  <p:cNvSpPr/>
                  <p:nvPr/>
                </p:nvSpPr>
                <p:spPr>
                  <a:xfrm>
                    <a:off x="1092075" y="4193520"/>
                    <a:ext cx="3137118" cy="1968590"/>
                  </a:xfrm>
                  <a:prstGeom prst="roundRect">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marL="96441" indent="-96441">
                      <a:buFont typeface="Arial" panose="020B0604020202020204" pitchFamily="34" charset="0"/>
                      <a:buChar char="•"/>
                    </a:pPr>
                    <a:r>
                      <a:rPr lang="en-US" sz="1000" dirty="0"/>
                      <a:t>Verified member of Keys Lewis Keyes Family</a:t>
                    </a:r>
                  </a:p>
                  <a:p>
                    <a:pPr marL="96441" indent="-96441">
                      <a:buFont typeface="Arial" panose="020B0604020202020204" pitchFamily="34" charset="0"/>
                      <a:buChar char="•"/>
                    </a:pPr>
                    <a:r>
                      <a:rPr lang="en-US" sz="1000" dirty="0"/>
                      <a:t>High School senior on track to graduate</a:t>
                    </a:r>
                  </a:p>
                  <a:p>
                    <a:pPr marL="96441" indent="-96441">
                      <a:buFont typeface="Arial" panose="020B0604020202020204" pitchFamily="34" charset="0"/>
                      <a:buChar char="•"/>
                    </a:pPr>
                    <a:r>
                      <a:rPr lang="en-US" sz="1000" dirty="0"/>
                      <a:t>Submit college essay</a:t>
                    </a:r>
                  </a:p>
                  <a:p>
                    <a:pPr marL="96441" indent="-96441">
                      <a:buFont typeface="Arial" panose="020B0604020202020204" pitchFamily="34" charset="0"/>
                      <a:buChar char="•"/>
                    </a:pPr>
                    <a:r>
                      <a:rPr lang="en-US" sz="1000" dirty="0"/>
                      <a:t>Receipt of Acceptance to accredited college</a:t>
                    </a:r>
                  </a:p>
                  <a:p>
                    <a:pPr marL="96441" indent="-96441">
                      <a:buFont typeface="Arial" panose="020B0604020202020204" pitchFamily="34" charset="0"/>
                      <a:buChar char="•"/>
                    </a:pPr>
                    <a:r>
                      <a:rPr lang="en-US" sz="1000" dirty="0"/>
                      <a:t>Two letters of recommendations - school or community official </a:t>
                    </a:r>
                  </a:p>
                  <a:p>
                    <a:pPr marL="96441" indent="-96441">
                      <a:buFont typeface="Arial" panose="020B0604020202020204" pitchFamily="34" charset="0"/>
                      <a:buChar char="•"/>
                    </a:pPr>
                    <a:r>
                      <a:rPr lang="en-US" sz="1000" dirty="0"/>
                      <a:t>School transcript - Minimum GPA 2.5</a:t>
                    </a:r>
                  </a:p>
                  <a:p>
                    <a:pPr marL="96441" indent="-96441">
                      <a:buFont typeface="Arial" panose="020B0604020202020204" pitchFamily="34" charset="0"/>
                      <a:buChar char="•"/>
                    </a:pPr>
                    <a:r>
                      <a:rPr lang="en-US" sz="1000" dirty="0"/>
                      <a:t>Copy of SAT/ACT Test Results</a:t>
                    </a:r>
                  </a:p>
                </p:txBody>
              </p:sp>
              <p:sp>
                <p:nvSpPr>
                  <p:cNvPr id="10" name="Rectangle: Rounded Corners 9">
                    <a:extLst>
                      <a:ext uri="{FF2B5EF4-FFF2-40B4-BE49-F238E27FC236}">
                        <a16:creationId xmlns:a16="http://schemas.microsoft.com/office/drawing/2014/main" id="{8761CBFB-6861-B7DE-7639-BD3BD02DF083}"/>
                      </a:ext>
                    </a:extLst>
                  </p:cNvPr>
                  <p:cNvSpPr/>
                  <p:nvPr/>
                </p:nvSpPr>
                <p:spPr>
                  <a:xfrm>
                    <a:off x="4527438" y="4210755"/>
                    <a:ext cx="3137118" cy="1951355"/>
                  </a:xfrm>
                  <a:prstGeom prst="roundRect">
                    <a:avLst/>
                  </a:prstGeom>
                  <a:solidFill>
                    <a:schemeClr val="accent2">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marL="96441" indent="-96441">
                      <a:buFont typeface="Arial" panose="020B0604020202020204" pitchFamily="34" charset="0"/>
                      <a:buChar char="•"/>
                    </a:pPr>
                    <a:r>
                      <a:rPr lang="en-US" sz="1000" dirty="0"/>
                      <a:t>Verified member of Keys Lewis Keyes Family</a:t>
                    </a:r>
                  </a:p>
                  <a:p>
                    <a:pPr marL="96441" indent="-96441">
                      <a:buFont typeface="Arial" panose="020B0604020202020204" pitchFamily="34" charset="0"/>
                      <a:buChar char="•"/>
                    </a:pPr>
                    <a:r>
                      <a:rPr lang="en-US" sz="1000" dirty="0"/>
                      <a:t>Active college student</a:t>
                    </a:r>
                  </a:p>
                  <a:p>
                    <a:pPr marL="96441" indent="-96441">
                      <a:buFont typeface="Arial" panose="020B0604020202020204" pitchFamily="34" charset="0"/>
                      <a:buChar char="•"/>
                    </a:pPr>
                    <a:r>
                      <a:rPr lang="en-US" sz="1000" dirty="0"/>
                      <a:t>Maintain 3.0 GPA</a:t>
                    </a:r>
                  </a:p>
                  <a:p>
                    <a:pPr marL="96441" indent="-96441">
                      <a:buFont typeface="Arial" panose="020B0604020202020204" pitchFamily="34" charset="0"/>
                      <a:buChar char="•"/>
                    </a:pPr>
                    <a:r>
                      <a:rPr lang="en-US" sz="1000" dirty="0"/>
                      <a:t>Submit college valid college transcript</a:t>
                    </a:r>
                  </a:p>
                  <a:p>
                    <a:pPr marL="96441" indent="-96441">
                      <a:buFont typeface="Arial" panose="020B0604020202020204" pitchFamily="34" charset="0"/>
                      <a:buChar char="•"/>
                    </a:pPr>
                    <a:r>
                      <a:rPr lang="en-US" sz="1000" dirty="0"/>
                      <a:t>Essay describing college major and professional need for same</a:t>
                    </a:r>
                  </a:p>
                  <a:p>
                    <a:pPr marL="96441" indent="-96441">
                      <a:buFont typeface="Arial" panose="020B0604020202020204" pitchFamily="34" charset="0"/>
                      <a:buChar char="•"/>
                    </a:pPr>
                    <a:r>
                      <a:rPr lang="en-US" sz="1000" dirty="0"/>
                      <a:t>Two letters of recommendation on official letterhead – school or community official</a:t>
                    </a:r>
                  </a:p>
                </p:txBody>
              </p:sp>
              <p:sp>
                <p:nvSpPr>
                  <p:cNvPr id="11" name="Rectangle: Rounded Corners 10">
                    <a:extLst>
                      <a:ext uri="{FF2B5EF4-FFF2-40B4-BE49-F238E27FC236}">
                        <a16:creationId xmlns:a16="http://schemas.microsoft.com/office/drawing/2014/main" id="{9ADF0DA1-9D1F-E4CF-692F-CEFFCF46AF70}"/>
                      </a:ext>
                    </a:extLst>
                  </p:cNvPr>
                  <p:cNvSpPr/>
                  <p:nvPr/>
                </p:nvSpPr>
                <p:spPr>
                  <a:xfrm>
                    <a:off x="7962804" y="4206348"/>
                    <a:ext cx="3137118" cy="1955762"/>
                  </a:xfrm>
                  <a:prstGeom prst="roundRect">
                    <a:avLst/>
                  </a:prstGeom>
                  <a:solidFill>
                    <a:schemeClr val="accent6">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marL="96441" indent="-96441">
                      <a:buFont typeface="Arial" panose="020B0604020202020204" pitchFamily="34" charset="0"/>
                      <a:buChar char="•"/>
                    </a:pPr>
                    <a:r>
                      <a:rPr lang="en-US" sz="1000" dirty="0"/>
                      <a:t>Verified member of Keys Lewis Keyes Family</a:t>
                    </a:r>
                  </a:p>
                  <a:p>
                    <a:pPr marL="96441" indent="-96441">
                      <a:buFont typeface="Arial" panose="020B0604020202020204" pitchFamily="34" charset="0"/>
                      <a:buChar char="•"/>
                    </a:pPr>
                    <a:r>
                      <a:rPr lang="en-US" sz="1000" dirty="0"/>
                      <a:t>Vocational/Certificate Program Enrollment</a:t>
                    </a:r>
                  </a:p>
                  <a:p>
                    <a:pPr marL="96441" indent="-96441">
                      <a:buFont typeface="Arial" panose="020B0604020202020204" pitchFamily="34" charset="0"/>
                      <a:buChar char="•"/>
                    </a:pPr>
                    <a:r>
                      <a:rPr lang="en-US" sz="1000" dirty="0"/>
                      <a:t>Class status, e.g., grades/completion projection</a:t>
                    </a:r>
                  </a:p>
                  <a:p>
                    <a:pPr marL="96441" indent="-96441">
                      <a:buFont typeface="Arial" panose="020B0604020202020204" pitchFamily="34" charset="0"/>
                      <a:buChar char="•"/>
                    </a:pPr>
                    <a:r>
                      <a:rPr lang="en-US" sz="1000" dirty="0"/>
                      <a:t>Job pursuit/opportunity</a:t>
                    </a:r>
                  </a:p>
                  <a:p>
                    <a:pPr marL="96441" indent="-96441">
                      <a:buFont typeface="Arial" panose="020B0604020202020204" pitchFamily="34" charset="0"/>
                      <a:buChar char="•"/>
                    </a:pPr>
                    <a:r>
                      <a:rPr lang="en-US" sz="1000" dirty="0"/>
                      <a:t>Essay describing professional need for subject training</a:t>
                    </a:r>
                  </a:p>
                  <a:p>
                    <a:pPr marL="96441" indent="-96441">
                      <a:buFont typeface="Arial" panose="020B0604020202020204" pitchFamily="34" charset="0"/>
                      <a:buChar char="•"/>
                    </a:pPr>
                    <a:r>
                      <a:rPr lang="en-US" sz="1000" dirty="0"/>
                      <a:t>Two letters of recommendation on official letterhead – school or community official</a:t>
                    </a:r>
                  </a:p>
                </p:txBody>
              </p:sp>
            </p:grpSp>
            <p:sp>
              <p:nvSpPr>
                <p:cNvPr id="12" name="Rectangle: Rounded Corners 11">
                  <a:extLst>
                    <a:ext uri="{FF2B5EF4-FFF2-40B4-BE49-F238E27FC236}">
                      <a16:creationId xmlns:a16="http://schemas.microsoft.com/office/drawing/2014/main" id="{7650EF88-24A2-D34B-433C-B1D9FAF9D22E}"/>
                    </a:ext>
                  </a:extLst>
                </p:cNvPr>
                <p:cNvSpPr/>
                <p:nvPr/>
              </p:nvSpPr>
              <p:spPr>
                <a:xfrm>
                  <a:off x="2278937" y="5705256"/>
                  <a:ext cx="2100262" cy="507206"/>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000" dirty="0"/>
                    <a:t>Collect required inputs to fulfill entry requirements. Application must be completed in one setting.</a:t>
                  </a:r>
                </a:p>
              </p:txBody>
            </p:sp>
            <p:sp>
              <p:nvSpPr>
                <p:cNvPr id="13" name="Rectangle: Rounded Corners 12">
                  <a:extLst>
                    <a:ext uri="{FF2B5EF4-FFF2-40B4-BE49-F238E27FC236}">
                      <a16:creationId xmlns:a16="http://schemas.microsoft.com/office/drawing/2014/main" id="{9BD7405A-A90A-435E-6E42-134F23219004}"/>
                    </a:ext>
                  </a:extLst>
                </p:cNvPr>
                <p:cNvSpPr/>
                <p:nvPr/>
              </p:nvSpPr>
              <p:spPr>
                <a:xfrm>
                  <a:off x="2278937" y="6497048"/>
                  <a:ext cx="2100262" cy="507206"/>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000" dirty="0"/>
                    <a:t>Complete application web form online.</a:t>
                  </a:r>
                </a:p>
              </p:txBody>
            </p:sp>
            <p:sp>
              <p:nvSpPr>
                <p:cNvPr id="14" name="Rectangle: Rounded Corners 13">
                  <a:extLst>
                    <a:ext uri="{FF2B5EF4-FFF2-40B4-BE49-F238E27FC236}">
                      <a16:creationId xmlns:a16="http://schemas.microsoft.com/office/drawing/2014/main" id="{9CCD026A-6D89-E17C-2C5C-B7BC50B57A96}"/>
                    </a:ext>
                  </a:extLst>
                </p:cNvPr>
                <p:cNvSpPr/>
                <p:nvPr/>
              </p:nvSpPr>
              <p:spPr>
                <a:xfrm>
                  <a:off x="2278937" y="7288840"/>
                  <a:ext cx="2100262" cy="507206"/>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000" dirty="0"/>
                    <a:t>Submit application online.</a:t>
                  </a:r>
                </a:p>
              </p:txBody>
            </p:sp>
            <p:grpSp>
              <p:nvGrpSpPr>
                <p:cNvPr id="43" name="Group 42">
                  <a:extLst>
                    <a:ext uri="{FF2B5EF4-FFF2-40B4-BE49-F238E27FC236}">
                      <a16:creationId xmlns:a16="http://schemas.microsoft.com/office/drawing/2014/main" id="{7D24E64C-C339-D98C-BB23-5E889BF2F636}"/>
                    </a:ext>
                  </a:extLst>
                </p:cNvPr>
                <p:cNvGrpSpPr/>
                <p:nvPr/>
              </p:nvGrpSpPr>
              <p:grpSpPr>
                <a:xfrm>
                  <a:off x="1796105" y="5246681"/>
                  <a:ext cx="2869407" cy="2812004"/>
                  <a:chOff x="1796105" y="5246681"/>
                  <a:chExt cx="2869407" cy="2812004"/>
                </a:xfrm>
              </p:grpSpPr>
              <p:grpSp>
                <p:nvGrpSpPr>
                  <p:cNvPr id="32" name="Group 31">
                    <a:extLst>
                      <a:ext uri="{FF2B5EF4-FFF2-40B4-BE49-F238E27FC236}">
                        <a16:creationId xmlns:a16="http://schemas.microsoft.com/office/drawing/2014/main" id="{E33A7C3B-48D0-BC85-4103-8534D1F0FA67}"/>
                      </a:ext>
                    </a:extLst>
                  </p:cNvPr>
                  <p:cNvGrpSpPr/>
                  <p:nvPr/>
                </p:nvGrpSpPr>
                <p:grpSpPr>
                  <a:xfrm>
                    <a:off x="1796105" y="5246681"/>
                    <a:ext cx="2869407" cy="234553"/>
                    <a:chOff x="1911667" y="5317631"/>
                    <a:chExt cx="2757017" cy="234553"/>
                  </a:xfrm>
                </p:grpSpPr>
                <p:cxnSp>
                  <p:nvCxnSpPr>
                    <p:cNvPr id="26" name="Straight Connector 25">
                      <a:extLst>
                        <a:ext uri="{FF2B5EF4-FFF2-40B4-BE49-F238E27FC236}">
                          <a16:creationId xmlns:a16="http://schemas.microsoft.com/office/drawing/2014/main" id="{ED77EA25-8E5F-730C-08AB-984801059D97}"/>
                        </a:ext>
                      </a:extLst>
                    </p:cNvPr>
                    <p:cNvCxnSpPr>
                      <a:cxnSpLocks/>
                    </p:cNvCxnSpPr>
                    <p:nvPr/>
                  </p:nvCxnSpPr>
                  <p:spPr>
                    <a:xfrm>
                      <a:off x="1911667" y="5552184"/>
                      <a:ext cx="2757017" cy="0"/>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FD5CF9FE-32E6-7244-663C-0E237232C3AF}"/>
                        </a:ext>
                      </a:extLst>
                    </p:cNvPr>
                    <p:cNvCxnSpPr>
                      <a:cxnSpLocks/>
                    </p:cNvCxnSpPr>
                    <p:nvPr/>
                  </p:nvCxnSpPr>
                  <p:spPr>
                    <a:xfrm flipV="1">
                      <a:off x="4668684" y="5317631"/>
                      <a:ext cx="0" cy="234553"/>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3C329EF5-970A-0437-3787-D245599FEE0A}"/>
                        </a:ext>
                      </a:extLst>
                    </p:cNvPr>
                    <p:cNvCxnSpPr>
                      <a:cxnSpLocks/>
                    </p:cNvCxnSpPr>
                    <p:nvPr/>
                  </p:nvCxnSpPr>
                  <p:spPr>
                    <a:xfrm flipV="1">
                      <a:off x="1911667" y="5317631"/>
                      <a:ext cx="0" cy="234553"/>
                    </a:xfrm>
                    <a:prstGeom prst="line">
                      <a:avLst/>
                    </a:prstGeom>
                  </p:spPr>
                  <p:style>
                    <a:lnRef idx="1">
                      <a:schemeClr val="dk1"/>
                    </a:lnRef>
                    <a:fillRef idx="0">
                      <a:schemeClr val="dk1"/>
                    </a:fillRef>
                    <a:effectRef idx="0">
                      <a:schemeClr val="dk1"/>
                    </a:effectRef>
                    <a:fontRef idx="minor">
                      <a:schemeClr val="tx1"/>
                    </a:fontRef>
                  </p:style>
                </p:cxnSp>
              </p:grpSp>
              <p:cxnSp>
                <p:nvCxnSpPr>
                  <p:cNvPr id="36" name="Straight Arrow Connector 35">
                    <a:extLst>
                      <a:ext uri="{FF2B5EF4-FFF2-40B4-BE49-F238E27FC236}">
                        <a16:creationId xmlns:a16="http://schemas.microsoft.com/office/drawing/2014/main" id="{AB046281-FAA8-89DD-C355-8620BAD6C8EB}"/>
                      </a:ext>
                    </a:extLst>
                  </p:cNvPr>
                  <p:cNvCxnSpPr>
                    <a:cxnSpLocks/>
                  </p:cNvCxnSpPr>
                  <p:nvPr/>
                </p:nvCxnSpPr>
                <p:spPr>
                  <a:xfrm>
                    <a:off x="3217575" y="7796047"/>
                    <a:ext cx="0" cy="2626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37" name="Straight Arrow Connector 36">
                  <a:extLst>
                    <a:ext uri="{FF2B5EF4-FFF2-40B4-BE49-F238E27FC236}">
                      <a16:creationId xmlns:a16="http://schemas.microsoft.com/office/drawing/2014/main" id="{45EDFC04-3318-4263-53AB-318EB9059201}"/>
                    </a:ext>
                  </a:extLst>
                </p:cNvPr>
                <p:cNvCxnSpPr>
                  <a:cxnSpLocks/>
                </p:cNvCxnSpPr>
                <p:nvPr/>
              </p:nvCxnSpPr>
              <p:spPr>
                <a:xfrm>
                  <a:off x="3227348" y="6212462"/>
                  <a:ext cx="0" cy="2695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D14AD6B5-13BD-AACA-65D4-046F784D67CA}"/>
                    </a:ext>
                  </a:extLst>
                </p:cNvPr>
                <p:cNvCxnSpPr>
                  <a:cxnSpLocks/>
                </p:cNvCxnSpPr>
                <p:nvPr/>
              </p:nvCxnSpPr>
              <p:spPr>
                <a:xfrm>
                  <a:off x="3209874" y="6983611"/>
                  <a:ext cx="0" cy="3052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E606AB19-3666-4E11-3560-F264991EE443}"/>
                    </a:ext>
                  </a:extLst>
                </p:cNvPr>
                <p:cNvCxnSpPr>
                  <a:cxnSpLocks/>
                </p:cNvCxnSpPr>
                <p:nvPr/>
              </p:nvCxnSpPr>
              <p:spPr>
                <a:xfrm>
                  <a:off x="3227348" y="5246681"/>
                  <a:ext cx="3460" cy="448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2E1FF2C2-13FF-D8BE-C6A5-F03BF2EDD2B2}"/>
                    </a:ext>
                  </a:extLst>
                </p:cNvPr>
                <p:cNvSpPr/>
                <p:nvPr/>
              </p:nvSpPr>
              <p:spPr>
                <a:xfrm>
                  <a:off x="2336129" y="8058684"/>
                  <a:ext cx="1985877"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pc="50" dirty="0">
                      <a:ln w="0"/>
                      <a:solidFill>
                        <a:schemeClr val="bg2"/>
                      </a:solidFill>
                      <a:effectLst>
                        <a:innerShdw blurRad="63500" dist="50800" dir="13500000">
                          <a:srgbClr val="000000">
                            <a:alpha val="50000"/>
                          </a:srgbClr>
                        </a:innerShdw>
                      </a:effectLst>
                    </a:rPr>
                    <a:t>Board Evaluation</a:t>
                  </a:r>
                </a:p>
                <a:p>
                  <a:pPr algn="ctr"/>
                  <a:r>
                    <a:rPr lang="en-US" sz="1050" b="1" spc="50" dirty="0">
                      <a:ln w="0"/>
                      <a:solidFill>
                        <a:schemeClr val="bg2"/>
                      </a:solidFill>
                      <a:effectLst>
                        <a:innerShdw blurRad="63500" dist="50800" dir="13500000">
                          <a:srgbClr val="000000">
                            <a:alpha val="50000"/>
                          </a:srgbClr>
                        </a:innerShdw>
                      </a:effectLst>
                    </a:rPr>
                    <a:t>Announcement on or about June 30th</a:t>
                  </a:r>
                </a:p>
              </p:txBody>
            </p:sp>
          </p:grpSp>
          <p:cxnSp>
            <p:nvCxnSpPr>
              <p:cNvPr id="47" name="Straight Arrow Connector 46">
                <a:extLst>
                  <a:ext uri="{FF2B5EF4-FFF2-40B4-BE49-F238E27FC236}">
                    <a16:creationId xmlns:a16="http://schemas.microsoft.com/office/drawing/2014/main" id="{44A4A0C1-EE4B-E200-112A-A87CAEBD64B9}"/>
                  </a:ext>
                </a:extLst>
              </p:cNvPr>
              <p:cNvCxnSpPr/>
              <p:nvPr/>
            </p:nvCxnSpPr>
            <p:spPr>
              <a:xfrm>
                <a:off x="1796106" y="2596943"/>
                <a:ext cx="0" cy="23886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ADADE76B-F89C-A5D2-5B79-7332B335701A}"/>
                  </a:ext>
                </a:extLst>
              </p:cNvPr>
              <p:cNvCxnSpPr/>
              <p:nvPr/>
            </p:nvCxnSpPr>
            <p:spPr>
              <a:xfrm>
                <a:off x="3198663" y="2616487"/>
                <a:ext cx="0" cy="23886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9" name="Straight Arrow Connector 48">
                <a:extLst>
                  <a:ext uri="{FF2B5EF4-FFF2-40B4-BE49-F238E27FC236}">
                    <a16:creationId xmlns:a16="http://schemas.microsoft.com/office/drawing/2014/main" id="{61E5C3EA-1090-AA66-9420-FEC8B6F8F7DE}"/>
                  </a:ext>
                </a:extLst>
              </p:cNvPr>
              <p:cNvCxnSpPr/>
              <p:nvPr/>
            </p:nvCxnSpPr>
            <p:spPr>
              <a:xfrm>
                <a:off x="4665513" y="2616488"/>
                <a:ext cx="0" cy="23886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cxnSp>
          <p:nvCxnSpPr>
            <p:cNvPr id="16" name="Straight Connector 15">
              <a:extLst>
                <a:ext uri="{FF2B5EF4-FFF2-40B4-BE49-F238E27FC236}">
                  <a16:creationId xmlns:a16="http://schemas.microsoft.com/office/drawing/2014/main" id="{DD33E4F9-F6E5-8A66-7AE9-729CB18CD447}"/>
                </a:ext>
              </a:extLst>
            </p:cNvPr>
            <p:cNvCxnSpPr>
              <a:cxnSpLocks/>
            </p:cNvCxnSpPr>
            <p:nvPr/>
          </p:nvCxnSpPr>
          <p:spPr>
            <a:xfrm flipV="1">
              <a:off x="1746854" y="6924458"/>
              <a:ext cx="0" cy="179985"/>
            </a:xfrm>
            <a:prstGeom prst="line">
              <a:avLst/>
            </a:prstGeom>
            <a:ln w="15875">
              <a:solidFill>
                <a:schemeClr val="tx1"/>
              </a:solidFill>
              <a:prstDash val="dash"/>
            </a:ln>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3AC5D9E4-F8D6-63EC-A1FE-399A0317D2F0}"/>
                </a:ext>
              </a:extLst>
            </p:cNvPr>
            <p:cNvCxnSpPr>
              <a:cxnSpLocks/>
            </p:cNvCxnSpPr>
            <p:nvPr/>
          </p:nvCxnSpPr>
          <p:spPr>
            <a:xfrm flipV="1">
              <a:off x="3539949" y="6924458"/>
              <a:ext cx="0" cy="179985"/>
            </a:xfrm>
            <a:prstGeom prst="line">
              <a:avLst/>
            </a:prstGeom>
            <a:ln w="15875">
              <a:prstDash val="dash"/>
            </a:ln>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106CE347-168B-0DCC-DDA9-D7B74A824D37}"/>
                </a:ext>
              </a:extLst>
            </p:cNvPr>
            <p:cNvCxnSpPr>
              <a:cxnSpLocks/>
            </p:cNvCxnSpPr>
            <p:nvPr/>
          </p:nvCxnSpPr>
          <p:spPr>
            <a:xfrm flipV="1">
              <a:off x="5412090" y="6924458"/>
              <a:ext cx="0" cy="179985"/>
            </a:xfrm>
            <a:prstGeom prst="line">
              <a:avLst/>
            </a:prstGeom>
            <a:ln w="15875">
              <a:prstDash val="dash"/>
            </a:ln>
          </p:spPr>
          <p:style>
            <a:lnRef idx="1">
              <a:schemeClr val="dk1"/>
            </a:lnRef>
            <a:fillRef idx="0">
              <a:schemeClr val="dk1"/>
            </a:fillRef>
            <a:effectRef idx="0">
              <a:schemeClr val="dk1"/>
            </a:effectRef>
            <a:fontRef idx="minor">
              <a:schemeClr val="tx1"/>
            </a:fontRef>
          </p:style>
        </p:cxnSp>
        <p:grpSp>
          <p:nvGrpSpPr>
            <p:cNvPr id="29" name="Group 28">
              <a:extLst>
                <a:ext uri="{FF2B5EF4-FFF2-40B4-BE49-F238E27FC236}">
                  <a16:creationId xmlns:a16="http://schemas.microsoft.com/office/drawing/2014/main" id="{1521B728-27D6-8A78-8DB1-795375C7E2F5}"/>
                </a:ext>
              </a:extLst>
            </p:cNvPr>
            <p:cNvGrpSpPr/>
            <p:nvPr/>
          </p:nvGrpSpPr>
          <p:grpSpPr>
            <a:xfrm>
              <a:off x="1738517" y="7104443"/>
              <a:ext cx="4463666" cy="1619841"/>
              <a:chOff x="1738517" y="7104443"/>
              <a:chExt cx="4463666" cy="1619841"/>
            </a:xfrm>
          </p:grpSpPr>
          <p:cxnSp>
            <p:nvCxnSpPr>
              <p:cNvPr id="15" name="Straight Connector 14">
                <a:extLst>
                  <a:ext uri="{FF2B5EF4-FFF2-40B4-BE49-F238E27FC236}">
                    <a16:creationId xmlns:a16="http://schemas.microsoft.com/office/drawing/2014/main" id="{4A2508E7-63D7-981D-37BA-39C19CFEEDED}"/>
                  </a:ext>
                </a:extLst>
              </p:cNvPr>
              <p:cNvCxnSpPr>
                <a:cxnSpLocks/>
              </p:cNvCxnSpPr>
              <p:nvPr/>
            </p:nvCxnSpPr>
            <p:spPr>
              <a:xfrm>
                <a:off x="1738517" y="7104443"/>
                <a:ext cx="3673573" cy="0"/>
              </a:xfrm>
              <a:prstGeom prst="line">
                <a:avLst/>
              </a:prstGeom>
              <a:ln w="15875">
                <a:prstDash val="dash"/>
              </a:ln>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id="{73DBA419-FC82-64AD-628E-5E3621403C13}"/>
                  </a:ext>
                </a:extLst>
              </p:cNvPr>
              <p:cNvCxnSpPr>
                <a:cxnSpLocks/>
              </p:cNvCxnSpPr>
              <p:nvPr/>
            </p:nvCxnSpPr>
            <p:spPr>
              <a:xfrm flipV="1">
                <a:off x="4538822" y="7104443"/>
                <a:ext cx="0" cy="273459"/>
              </a:xfrm>
              <a:prstGeom prst="line">
                <a:avLst/>
              </a:prstGeom>
              <a:ln w="15875">
                <a:prstDash val="dash"/>
              </a:ln>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id="{13F62450-A44B-9563-6A43-B9079CBF8195}"/>
                  </a:ext>
                </a:extLst>
              </p:cNvPr>
              <p:cNvCxnSpPr>
                <a:cxnSpLocks/>
              </p:cNvCxnSpPr>
              <p:nvPr/>
            </p:nvCxnSpPr>
            <p:spPr>
              <a:xfrm flipH="1">
                <a:off x="4538822" y="7384292"/>
                <a:ext cx="544012" cy="0"/>
              </a:xfrm>
              <a:prstGeom prst="line">
                <a:avLst/>
              </a:prstGeom>
              <a:ln w="15875">
                <a:prstDash val="dash"/>
              </a:ln>
            </p:spPr>
            <p:style>
              <a:lnRef idx="1">
                <a:schemeClr val="dk1"/>
              </a:lnRef>
              <a:fillRef idx="0">
                <a:schemeClr val="dk1"/>
              </a:fillRef>
              <a:effectRef idx="0">
                <a:schemeClr val="dk1"/>
              </a:effectRef>
              <a:fontRef idx="minor">
                <a:schemeClr val="tx1"/>
              </a:fontRef>
            </p:style>
          </p:cxnSp>
          <p:sp>
            <p:nvSpPr>
              <p:cNvPr id="27" name="TextBox 26">
                <a:extLst>
                  <a:ext uri="{FF2B5EF4-FFF2-40B4-BE49-F238E27FC236}">
                    <a16:creationId xmlns:a16="http://schemas.microsoft.com/office/drawing/2014/main" id="{297ABE51-644D-2AA2-E458-2E469E675D76}"/>
                  </a:ext>
                </a:extLst>
              </p:cNvPr>
              <p:cNvSpPr txBox="1"/>
              <p:nvPr/>
            </p:nvSpPr>
            <p:spPr>
              <a:xfrm>
                <a:off x="5000473" y="7385456"/>
                <a:ext cx="1201710" cy="1338828"/>
              </a:xfrm>
              <a:prstGeom prst="rect">
                <a:avLst/>
              </a:prstGeom>
              <a:noFill/>
              <a:ln w="15875">
                <a:solidFill>
                  <a:schemeClr val="tx1"/>
                </a:solidFill>
                <a:prstDash val="dash"/>
              </a:ln>
            </p:spPr>
            <p:txBody>
              <a:bodyPr wrap="square" rtlCol="0">
                <a:spAutoFit/>
              </a:bodyPr>
              <a:lstStyle/>
              <a:p>
                <a:r>
                  <a:rPr lang="en-US" sz="900" b="1" dirty="0">
                    <a:solidFill>
                      <a:srgbClr val="FF0000"/>
                    </a:solidFill>
                  </a:rPr>
                  <a:t>Note: </a:t>
                </a:r>
              </a:p>
              <a:p>
                <a:r>
                  <a:rPr lang="en-US" sz="800" dirty="0"/>
                  <a:t>Though late submissions shall not be accepted, please recognize that the applicant is eligible up through his/her senior year of college and can reapply the following year, and that there is no age limit.</a:t>
                </a:r>
              </a:p>
            </p:txBody>
          </p:sp>
        </p:grpSp>
      </p:grpSp>
    </p:spTree>
    <p:extLst>
      <p:ext uri="{BB962C8B-B14F-4D97-AF65-F5344CB8AC3E}">
        <p14:creationId xmlns:p14="http://schemas.microsoft.com/office/powerpoint/2010/main" val="29112843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226</TotalTime>
  <Words>491</Words>
  <Application>Microsoft Office PowerPoint</Application>
  <PresentationFormat>Widescreen</PresentationFormat>
  <Paragraphs>35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sofia_pro_lightregular</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Adolph Keyes</dc:creator>
  <cp:lastModifiedBy>Adolph Keyes</cp:lastModifiedBy>
  <cp:revision>29</cp:revision>
  <dcterms:created xsi:type="dcterms:W3CDTF">2023-05-03T20:44:48Z</dcterms:created>
  <dcterms:modified xsi:type="dcterms:W3CDTF">2023-05-22T04:33:58Z</dcterms:modified>
</cp:coreProperties>
</file>